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9" r:id="rId4"/>
    <p:sldId id="257" r:id="rId5"/>
    <p:sldId id="267" r:id="rId6"/>
    <p:sldId id="266" r:id="rId7"/>
    <p:sldId id="262" r:id="rId8"/>
    <p:sldId id="261" r:id="rId9"/>
    <p:sldId id="268" r:id="rId10"/>
    <p:sldId id="258" r:id="rId11"/>
    <p:sldId id="270" r:id="rId12"/>
    <p:sldId id="273" r:id="rId13"/>
    <p:sldId id="272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2DD51CDA-A87F-4798-BCBF-CADC4C29D0E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8DF8818-DAE2-4BBB-9312-ABCB99FEE9D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706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1CDA-A87F-4798-BCBF-CADC4C29D0E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8818-DAE2-4BBB-9312-ABCB99FEE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25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1CDA-A87F-4798-BCBF-CADC4C29D0E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8818-DAE2-4BBB-9312-ABCB99FEE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9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1CDA-A87F-4798-BCBF-CADC4C29D0E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8818-DAE2-4BBB-9312-ABCB99FEE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2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1CDA-A87F-4798-BCBF-CADC4C29D0E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8818-DAE2-4BBB-9312-ABCB99FEE9D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611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1CDA-A87F-4798-BCBF-CADC4C29D0E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8818-DAE2-4BBB-9312-ABCB99FEE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74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1CDA-A87F-4798-BCBF-CADC4C29D0E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8818-DAE2-4BBB-9312-ABCB99FEE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5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1CDA-A87F-4798-BCBF-CADC4C29D0E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8818-DAE2-4BBB-9312-ABCB99FEE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0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1CDA-A87F-4798-BCBF-CADC4C29D0E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8818-DAE2-4BBB-9312-ABCB99FEE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65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1CDA-A87F-4798-BCBF-CADC4C29D0E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8818-DAE2-4BBB-9312-ABCB99FEE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0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1CDA-A87F-4798-BCBF-CADC4C29D0E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8818-DAE2-4BBB-9312-ABCB99FEE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2DD51CDA-A87F-4798-BCBF-CADC4C29D0E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8DF8818-DAE2-4BBB-9312-ABCB99FEE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8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46859-dancer-png-free-phot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rama-comedy-and-tragedy-theater-312318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heresthebenefit.blogspot.com/2012_06_01_archive.html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D9E046-AC49-DA12-BB11-DCB49F26D85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2" r="24810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EC9383-67BF-019D-C162-01037604B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en-US" sz="8100" dirty="0">
                <a:ln w="22225">
                  <a:solidFill>
                    <a:schemeClr val="tx1"/>
                  </a:solidFill>
                  <a:miter lim="800000"/>
                </a:ln>
                <a:latin typeface="Georgia" panose="02040502050405020303" pitchFamily="18" charset="0"/>
              </a:rPr>
              <a:t>Chestnut Ridge  </a:t>
            </a:r>
            <a:br>
              <a:rPr lang="en-US" sz="8100" dirty="0">
                <a:ln w="22225">
                  <a:solidFill>
                    <a:schemeClr val="tx1"/>
                  </a:solidFill>
                  <a:miter lim="800000"/>
                </a:ln>
                <a:latin typeface="Georgia" panose="02040502050405020303" pitchFamily="18" charset="0"/>
              </a:rPr>
            </a:br>
            <a:r>
              <a:rPr lang="en-US" sz="8100" dirty="0">
                <a:ln w="22225">
                  <a:solidFill>
                    <a:schemeClr val="tx1"/>
                  </a:solidFill>
                  <a:miter lim="800000"/>
                </a:ln>
                <a:latin typeface="Georgia" panose="02040502050405020303" pitchFamily="18" charset="0"/>
              </a:rPr>
              <a:t>Middle School</a:t>
            </a:r>
            <a:br>
              <a:rPr lang="en-US" sz="8100" dirty="0">
                <a:ln w="22225">
                  <a:solidFill>
                    <a:schemeClr val="tx1"/>
                  </a:solidFill>
                  <a:miter lim="800000"/>
                </a:ln>
                <a:latin typeface="Georgia" panose="02040502050405020303" pitchFamily="18" charset="0"/>
              </a:rPr>
            </a:br>
            <a:r>
              <a:rPr lang="en-US" sz="8100" dirty="0">
                <a:ln w="22225">
                  <a:solidFill>
                    <a:schemeClr val="tx1"/>
                  </a:solidFill>
                  <a:miter lim="800000"/>
                </a:ln>
                <a:latin typeface="Georgia" panose="02040502050405020303" pitchFamily="18" charset="0"/>
              </a:rPr>
              <a:t>2025-2026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A6491C-5142-04A7-AD60-1676257DB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17423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1152">
        <p159:morph option="byObject"/>
      </p:transition>
    </mc:Choice>
    <mc:Fallback xmlns="">
      <p:transition spd="slow" advTm="111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02195-50EF-7BF0-6EB8-C21F23EF6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74" y="569843"/>
            <a:ext cx="6960761" cy="830608"/>
          </a:xfrm>
        </p:spPr>
        <p:txBody>
          <a:bodyPr>
            <a:noAutofit/>
          </a:bodyPr>
          <a:lstStyle/>
          <a:p>
            <a:r>
              <a:rPr lang="en-US" sz="6000" i="1">
                <a:solidFill>
                  <a:srgbClr val="FFC000"/>
                </a:solidFill>
                <a:latin typeface="Georgia" panose="02040502050405020303" pitchFamily="18" charset="0"/>
              </a:rPr>
              <a:t>CRMS Yearbooks</a:t>
            </a:r>
            <a:endParaRPr lang="en-US" sz="6000" i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D2A0C-516D-388E-0434-DFDD870ED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74" y="2325158"/>
            <a:ext cx="4534048" cy="3854979"/>
          </a:xfrm>
        </p:spPr>
        <p:txBody>
          <a:bodyPr>
            <a:normAutofit fontScale="40000" lnSpcReduction="20000"/>
          </a:bodyPr>
          <a:lstStyle/>
          <a:p>
            <a:r>
              <a:rPr lang="en-US" sz="8000" dirty="0">
                <a:latin typeface="Georgia" panose="02040502050405020303" pitchFamily="18" charset="0"/>
              </a:rPr>
              <a:t>The CRMS Yearbooks for the 25-26 school year are now on sale!  </a:t>
            </a:r>
          </a:p>
          <a:p>
            <a:r>
              <a:rPr lang="en-US" sz="8000" b="1" dirty="0">
                <a:latin typeface="Georgia" panose="02040502050405020303" pitchFamily="18" charset="0"/>
              </a:rPr>
              <a:t>The price is $35 for a limited time</a:t>
            </a:r>
            <a:r>
              <a:rPr lang="en-US" sz="8000" dirty="0">
                <a:latin typeface="Georgia" panose="02040502050405020303" pitchFamily="18" charset="0"/>
              </a:rPr>
              <a:t>. </a:t>
            </a:r>
          </a:p>
          <a:p>
            <a:r>
              <a:rPr lang="en-US" sz="8000" dirty="0">
                <a:latin typeface="Georgia" panose="02040502050405020303" pitchFamily="18" charset="0"/>
              </a:rPr>
              <a:t> See the link on the CRMS website to order!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2050" name="Picture 2" descr="Pre-Order Your Yearbook | Bloomington Public Schools">
            <a:extLst>
              <a:ext uri="{FF2B5EF4-FFF2-40B4-BE49-F238E27FC236}">
                <a16:creationId xmlns:a16="http://schemas.microsoft.com/office/drawing/2014/main" id="{48E64FF0-B79A-6738-8C4F-DE3B46424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3157" y="2080915"/>
            <a:ext cx="5209989" cy="26961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69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59">
        <p:split orient="vert"/>
      </p:transition>
    </mc:Choice>
    <mc:Fallback xmlns="">
      <p:transition spd="slow" advTm="8059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rinking Water Only Landscape - Wall Sign">
            <a:extLst>
              <a:ext uri="{FF2B5EF4-FFF2-40B4-BE49-F238E27FC236}">
                <a16:creationId xmlns:a16="http://schemas.microsoft.com/office/drawing/2014/main" id="{2B01C92C-6E30-B6CB-42BC-F7475D092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r="3179" b="-1"/>
          <a:stretch>
            <a:fillRect/>
          </a:stretch>
        </p:blipFill>
        <p:spPr bwMode="auto">
          <a:xfrm>
            <a:off x="474972" y="589722"/>
            <a:ext cx="6061283" cy="488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041BC-4116-D011-462E-C3E29BDEB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330" y="2287375"/>
            <a:ext cx="3606181" cy="389276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Georgia" panose="02040502050405020303" pitchFamily="18" charset="0"/>
              </a:rPr>
              <a:t>Please be sure all water bottles are spill-proof and can be sealed. </a:t>
            </a:r>
            <a:r>
              <a:rPr lang="en-US" sz="3200" b="1" dirty="0">
                <a:latin typeface="Georgia" panose="02040502050405020303" pitchFamily="18" charset="0"/>
              </a:rPr>
              <a:t>ONLY</a:t>
            </a:r>
            <a:r>
              <a:rPr lang="en-US" sz="3200" dirty="0">
                <a:latin typeface="Georgia" panose="02040502050405020303" pitchFamily="18" charset="0"/>
              </a:rPr>
              <a:t> water is allowed.</a:t>
            </a:r>
          </a:p>
          <a:p>
            <a:pPr marL="0" indent="0" algn="ctr">
              <a:buNone/>
            </a:pPr>
            <a:r>
              <a:rPr lang="en-US" sz="3200" dirty="0">
                <a:latin typeface="Georgia" panose="02040502050405020303" pitchFamily="18" charset="0"/>
              </a:rPr>
              <a:t> Thank you!</a:t>
            </a:r>
          </a:p>
          <a:p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C87017-0DE1-7ADB-D61E-83CE93BE5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975" y="929810"/>
            <a:ext cx="4772347" cy="845759"/>
          </a:xfrm>
        </p:spPr>
        <p:txBody>
          <a:bodyPr>
            <a:noAutofit/>
          </a:bodyPr>
          <a:lstStyle/>
          <a:p>
            <a:r>
              <a:rPr lang="en-US" sz="3600" b="1" i="1" dirty="0">
                <a:solidFill>
                  <a:srgbClr val="FFC000"/>
                </a:solidFill>
                <a:latin typeface="Georgia" panose="02040502050405020303" pitchFamily="18" charset="0"/>
              </a:rPr>
              <a:t>CRMS: Water Bottle Reminder</a:t>
            </a:r>
          </a:p>
        </p:txBody>
      </p:sp>
    </p:spTree>
    <p:extLst>
      <p:ext uri="{BB962C8B-B14F-4D97-AF65-F5344CB8AC3E}">
        <p14:creationId xmlns:p14="http://schemas.microsoft.com/office/powerpoint/2010/main" val="343450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31"/>
    </mc:Choice>
    <mc:Fallback xmlns="">
      <p:transition spd="slow" advTm="893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38A45-D817-D32B-2170-542CAEB71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898990"/>
            <a:ext cx="9089341" cy="5198722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Georgia" panose="02040502050405020303" pitchFamily="18" charset="0"/>
              </a:rPr>
              <a:t>The CRMS Pretzel Sale will begin this </a:t>
            </a:r>
            <a:br>
              <a:rPr lang="en-US" sz="4000" dirty="0">
                <a:latin typeface="Georgia" panose="02040502050405020303" pitchFamily="18" charset="0"/>
              </a:rPr>
            </a:br>
            <a:br>
              <a:rPr lang="en-US" sz="4000" dirty="0">
                <a:latin typeface="Georgia" panose="02040502050405020303" pitchFamily="18" charset="0"/>
              </a:rPr>
            </a:br>
            <a:r>
              <a:rPr lang="en-US" sz="4000" dirty="0">
                <a:latin typeface="Georgia" panose="02040502050405020303" pitchFamily="18" charset="0"/>
              </a:rPr>
              <a:t>Friday and every Friday in Room 121. </a:t>
            </a:r>
            <a:br>
              <a:rPr lang="en-US" sz="4000" dirty="0">
                <a:latin typeface="Georgia" panose="02040502050405020303" pitchFamily="18" charset="0"/>
              </a:rPr>
            </a:br>
            <a:br>
              <a:rPr lang="en-US" sz="4000" dirty="0">
                <a:latin typeface="Georgia" panose="02040502050405020303" pitchFamily="18" charset="0"/>
              </a:rPr>
            </a:br>
            <a:r>
              <a:rPr lang="en-US" sz="4000" dirty="0">
                <a:latin typeface="Georgia" panose="02040502050405020303" pitchFamily="18" charset="0"/>
              </a:rPr>
              <a:t>Pretzels are $1, and mustard is available. </a:t>
            </a:r>
            <a:r>
              <a:rPr lang="en-US" sz="4000" i="1" dirty="0">
                <a:latin typeface="Georgia" panose="02040502050405020303" pitchFamily="18" charset="0"/>
              </a:rPr>
              <a:t>You may purchase a pretzel during your lunch period.</a:t>
            </a:r>
            <a:br>
              <a:rPr lang="en-US" sz="4400" i="1" dirty="0">
                <a:latin typeface="Georgia" panose="02040502050405020303" pitchFamily="18" charset="0"/>
              </a:rPr>
            </a:br>
            <a:br>
              <a:rPr lang="en-US" sz="4400" i="1" dirty="0">
                <a:latin typeface="Georgia" panose="02040502050405020303" pitchFamily="18" charset="0"/>
              </a:rPr>
            </a:br>
            <a:endParaRPr lang="en-US" sz="4400" i="1" dirty="0"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872580-B071-AF4B-13E2-7B64AF706673}"/>
              </a:ext>
            </a:extLst>
          </p:cNvPr>
          <p:cNvSpPr txBox="1"/>
          <p:nvPr/>
        </p:nvSpPr>
        <p:spPr>
          <a:xfrm>
            <a:off x="1695237" y="405009"/>
            <a:ext cx="7623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solidFill>
                  <a:srgbClr val="FFC000"/>
                </a:solidFill>
                <a:latin typeface="Georgia" panose="02040502050405020303" pitchFamily="18" charset="0"/>
              </a:rPr>
              <a:t>CRMS Pretzel Sale</a:t>
            </a:r>
          </a:p>
        </p:txBody>
      </p:sp>
      <p:pic>
        <p:nvPicPr>
          <p:cNvPr id="1026" name="Picture 2" descr="Philly-Style Soft Pretzels Arrive in Dallas | Eater Dallas">
            <a:extLst>
              <a:ext uri="{FF2B5EF4-FFF2-40B4-BE49-F238E27FC236}">
                <a16:creationId xmlns:a16="http://schemas.microsoft.com/office/drawing/2014/main" id="{90C0261A-487D-4C81-FFB9-5EF9A1EC5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40" y="4957266"/>
            <a:ext cx="3651606" cy="189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698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hade val="98000"/>
                <a:satMod val="130000"/>
                <a:lumMod val="102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0F74F9-E373-4883-A533-C80C53DE6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65FFFB-1163-4DA7-83B0-B8677ABBC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672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117A05-2F4F-4370-A926-6191A5C3D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038BD8-4D88-4275-9DD9-FD98A7B59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534" y="920450"/>
            <a:ext cx="4034823" cy="49205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47185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9293"/>
    </mc:Choice>
    <mc:Fallback xmlns="">
      <p:transition spd="slow" advTm="929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F9A8A-4DA6-C070-346C-2EBE131665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CRMS! Where Our Students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HUSTLE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Every Day!</a:t>
            </a:r>
          </a:p>
          <a:p>
            <a:endParaRPr lang="en-US" dirty="0"/>
          </a:p>
        </p:txBody>
      </p:sp>
      <p:pic>
        <p:nvPicPr>
          <p:cNvPr id="4" name="Content Placeholder 4" descr="A group of black and yellow signs&#10;&#10;AI-generated content may be incorrect.">
            <a:extLst>
              <a:ext uri="{FF2B5EF4-FFF2-40B4-BE49-F238E27FC236}">
                <a16:creationId xmlns:a16="http://schemas.microsoft.com/office/drawing/2014/main" id="{E6956424-F3ED-4268-8DAD-6D7A9E45323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61" y="550470"/>
            <a:ext cx="8083550" cy="40481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49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4459">
        <p14:flythrough/>
      </p:transition>
    </mc:Choice>
    <mc:Fallback xmlns="">
      <p:transition spd="slow" advTm="14459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D0CDF5D3-7220-42A0-9D37-ECF3BF28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510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64BC717F-58B3-4A4E-BC3B-1B11323AD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5105400"/>
            <a:ext cx="10835640" cy="17526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29F606-9291-95DD-A5A5-CD630ADE5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183" y="5181600"/>
            <a:ext cx="10156435" cy="1076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3800">
                <a:solidFill>
                  <a:srgbClr val="FFFFFF"/>
                </a:solidFill>
              </a:rPr>
              <a:t>Monday, September 15, 2025</a:t>
            </a:r>
            <a:br>
              <a:rPr lang="en-US" sz="3800">
                <a:solidFill>
                  <a:srgbClr val="FFFFFF"/>
                </a:solidFill>
              </a:rPr>
            </a:br>
            <a:r>
              <a:rPr lang="en-US" sz="3800">
                <a:solidFill>
                  <a:srgbClr val="FFFFFF"/>
                </a:solidFill>
              </a:rPr>
              <a:t>CRMS Daily Announcements</a:t>
            </a: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1EE75710-64C5-4CA8-8A7C-82EE4125C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Vector Graphics &amp; Clip Art ...">
            <a:extLst>
              <a:ext uri="{FF2B5EF4-FFF2-40B4-BE49-F238E27FC236}">
                <a16:creationId xmlns:a16="http://schemas.microsoft.com/office/drawing/2014/main" id="{9F554134-BD2E-7094-5FA2-DFF957BEC7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2012" y="640081"/>
            <a:ext cx="7005258" cy="38252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Rectangle 2062">
            <a:extLst>
              <a:ext uri="{FF2B5EF4-FFF2-40B4-BE49-F238E27FC236}">
                <a16:creationId xmlns:a16="http://schemas.microsoft.com/office/drawing/2014/main" id="{435050B1-74E1-4A81-923D-0F5971A3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8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727">
        <p14:reveal/>
      </p:transition>
    </mc:Choice>
    <mc:Fallback xmlns="">
      <p:transition spd="slow" advTm="872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89AE6DA-A080-475C-BE02-EF343FBA6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33EF95-E91B-40C4-A692-E91065291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53CAC5D-D424-4EE2-A0C2-72ED7A88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6568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22F858-3F10-0033-8D19-5339E8BE3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606476"/>
            <a:ext cx="6089440" cy="4658422"/>
          </a:xfrm>
          <a:prstGeom prst="rect">
            <a:avLst/>
          </a:prstGeom>
        </p:spPr>
      </p:pic>
      <p:pic>
        <p:nvPicPr>
          <p:cNvPr id="5" name="Content Placeholder 4" descr="A close-up of a logo&#10;&#10;AI-generated content may be incorrect.">
            <a:extLst>
              <a:ext uri="{FF2B5EF4-FFF2-40B4-BE49-F238E27FC236}">
                <a16:creationId xmlns:a16="http://schemas.microsoft.com/office/drawing/2014/main" id="{6C2314C3-6596-711A-7734-F10BED185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597" t="8460" r="3050"/>
          <a:stretch/>
        </p:blipFill>
        <p:spPr>
          <a:xfrm>
            <a:off x="6175729" y="1882624"/>
            <a:ext cx="5371395" cy="308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8456"/>
      </p:ext>
    </p:extLst>
  </p:cSld>
  <p:clrMapOvr>
    <a:masterClrMapping/>
  </p:clrMapOvr>
  <p:transition spd="slow" advTm="8843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76A0A-3DED-7398-3D65-19D228F06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032" y="365760"/>
            <a:ext cx="5997678" cy="1325562"/>
          </a:xfrm>
        </p:spPr>
        <p:txBody>
          <a:bodyPr>
            <a:normAutofit/>
          </a:bodyPr>
          <a:lstStyle/>
          <a:p>
            <a:r>
              <a:rPr lang="en-US" i="1">
                <a:latin typeface="Georgia" panose="02040502050405020303" pitchFamily="18" charset="0"/>
              </a:rPr>
              <a:t>CRMS Dance Team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C2BF78-EE5B-49C7-ADD9-58CDBD13E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49885-A716-3BF9-FB1E-37925574F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139" y="2005739"/>
            <a:ext cx="6015571" cy="4174398"/>
          </a:xfrm>
        </p:spPr>
        <p:txBody>
          <a:bodyPr>
            <a:normAutofit/>
          </a:bodyPr>
          <a:lstStyle/>
          <a:p>
            <a:pPr fontAlgn="base"/>
            <a:r>
              <a:rPr lang="en-US" sz="2000" dirty="0">
                <a:latin typeface="Georgia" panose="02040502050405020303" pitchFamily="18" charset="0"/>
              </a:rPr>
              <a:t>The CRMS Dance Team will meet in </a:t>
            </a:r>
            <a:r>
              <a:rPr lang="en-US" sz="2000" u="sng" dirty="0">
                <a:latin typeface="Georgia" panose="02040502050405020303" pitchFamily="18" charset="0"/>
              </a:rPr>
              <a:t>Room 114 on Thursday, September 18th, at 2:50 pm</a:t>
            </a:r>
            <a:r>
              <a:rPr lang="en-US" sz="2000" dirty="0">
                <a:latin typeface="Georgia" panose="02040502050405020303" pitchFamily="18" charset="0"/>
              </a:rPr>
              <a:t>.  </a:t>
            </a:r>
            <a:r>
              <a:rPr lang="en-US" sz="2000" i="1" dirty="0">
                <a:latin typeface="Georgia" panose="02040502050405020303" pitchFamily="18" charset="0"/>
              </a:rPr>
              <a:t>Please come dressed to dance! </a:t>
            </a:r>
          </a:p>
          <a:p>
            <a:r>
              <a:rPr lang="en-US" sz="2000" dirty="0">
                <a:latin typeface="Georgia" panose="02040502050405020303" pitchFamily="18" charset="0"/>
              </a:rPr>
              <a:t>Sneakers are a </a:t>
            </a:r>
            <a:r>
              <a:rPr lang="en-US" sz="2000" b="1" dirty="0">
                <a:latin typeface="Georgia" panose="02040502050405020303" pitchFamily="18" charset="0"/>
              </a:rPr>
              <a:t>MUST.</a:t>
            </a:r>
            <a:r>
              <a:rPr lang="en-US" sz="2000" dirty="0">
                <a:latin typeface="Georgia" panose="02040502050405020303" pitchFamily="18" charset="0"/>
              </a:rPr>
              <a:t>  You will </a:t>
            </a:r>
            <a:r>
              <a:rPr lang="en-US" sz="2000" b="1" dirty="0">
                <a:latin typeface="Georgia" panose="02040502050405020303" pitchFamily="18" charset="0"/>
              </a:rPr>
              <a:t>NOT </a:t>
            </a:r>
            <a:r>
              <a:rPr lang="en-US" sz="2000" dirty="0">
                <a:latin typeface="Georgia" panose="02040502050405020303" pitchFamily="18" charset="0"/>
              </a:rPr>
              <a:t>be allowed to dance if you are in Uggs/Crocs/or slides. Please bring water – we will be sweating!   </a:t>
            </a:r>
          </a:p>
          <a:p>
            <a:r>
              <a:rPr lang="en-US" sz="2000" dirty="0">
                <a:latin typeface="Georgia" panose="02040502050405020303" pitchFamily="18" charset="0"/>
              </a:rPr>
              <a:t>If you have not come to Room 114 to get a permission slip and physical form, please do so </a:t>
            </a:r>
            <a:r>
              <a:rPr lang="en-US" sz="2000" b="1" dirty="0">
                <a:latin typeface="Georgia" panose="02040502050405020303" pitchFamily="18" charset="0"/>
              </a:rPr>
              <a:t>BEFORE </a:t>
            </a:r>
            <a:r>
              <a:rPr lang="en-US" sz="2000" dirty="0">
                <a:latin typeface="Georgia" panose="02040502050405020303" pitchFamily="18" charset="0"/>
              </a:rPr>
              <a:t>Thursday. </a:t>
            </a:r>
            <a:r>
              <a:rPr lang="en-US" sz="2000" b="1" i="1" dirty="0">
                <a:latin typeface="Georgia" panose="02040502050405020303" pitchFamily="18" charset="0"/>
              </a:rPr>
              <a:t>See Ms. Mallett for any questions.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128761-A70B-00AD-AD87-DE21146C4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572" r="160"/>
          <a:stretch>
            <a:fillRect/>
          </a:stretch>
        </p:blipFill>
        <p:spPr>
          <a:xfrm>
            <a:off x="7538689" y="10"/>
            <a:ext cx="465331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9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081">
        <p:circle/>
      </p:transition>
    </mc:Choice>
    <mc:Fallback xmlns="">
      <p:transition spd="slow" advTm="9081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FB029-2FF7-1591-B826-B2E6A4E0B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40" y="641063"/>
            <a:ext cx="3990590" cy="173740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800" i="1" dirty="0">
                <a:solidFill>
                  <a:srgbClr val="FFC000"/>
                </a:solidFill>
                <a:latin typeface="Georgia" panose="02040502050405020303" pitchFamily="18" charset="0"/>
              </a:rPr>
              <a:t>CRMS Yearbook Club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19493-1612-3838-1123-C784C08DA710}"/>
              </a:ext>
            </a:extLst>
          </p:cNvPr>
          <p:cNvSpPr txBox="1"/>
          <p:nvPr/>
        </p:nvSpPr>
        <p:spPr>
          <a:xfrm>
            <a:off x="606175" y="2428768"/>
            <a:ext cx="10258746" cy="345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8620" indent="-57150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effectLst/>
                <a:latin typeface="Georgia" panose="02040502050405020303" pitchFamily="18" charset="0"/>
              </a:rPr>
              <a:t>The CRMS Yearbook club will hold its first meeting of the year after school on </a:t>
            </a:r>
            <a:r>
              <a:rPr lang="en-US" sz="3600" b="1" i="1" u="none" strike="noStrike" dirty="0">
                <a:effectLst/>
                <a:latin typeface="Georgia" panose="02040502050405020303" pitchFamily="18" charset="0"/>
              </a:rPr>
              <a:t>Tuesday, September 16, in room 202.</a:t>
            </a:r>
            <a:r>
              <a:rPr lang="en-US" sz="3600" b="0" i="0" u="none" strike="noStrike" dirty="0">
                <a:effectLst/>
                <a:latin typeface="Georgia" panose="02040502050405020303" pitchFamily="18" charset="0"/>
              </a:rPr>
              <a:t>  </a:t>
            </a:r>
          </a:p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endParaRPr lang="en-US" sz="3600" dirty="0">
              <a:latin typeface="Georgia" panose="02040502050405020303" pitchFamily="18" charset="0"/>
            </a:endParaRPr>
          </a:p>
          <a:p>
            <a:pPr marL="388620" indent="-57150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b="1" i="0" u="none" strike="noStrike" dirty="0">
                <a:effectLst/>
                <a:latin typeface="Georgia" panose="02040502050405020303" pitchFamily="18" charset="0"/>
              </a:rPr>
              <a:t>All are welcome to attend.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pic>
        <p:nvPicPr>
          <p:cNvPr id="1028" name="Picture 4" descr="Free yearbooks, Download Free yearbooks png images, Free ClipArts on  Clipart Library">
            <a:extLst>
              <a:ext uri="{FF2B5EF4-FFF2-40B4-BE49-F238E27FC236}">
                <a16:creationId xmlns:a16="http://schemas.microsoft.com/office/drawing/2014/main" id="{D59C008C-E22E-3E10-2C02-D0B8F95B7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3522" y="156682"/>
            <a:ext cx="6253546" cy="18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923374"/>
      </p:ext>
    </p:extLst>
  </p:cSld>
  <p:clrMapOvr>
    <a:masterClrMapping/>
  </p:clrMapOvr>
  <p:transition spd="med" advTm="9868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1D3328-A822-137A-D00F-6D6F25DC5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221" y="661650"/>
            <a:ext cx="5933529" cy="45243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03276E-698C-61B0-19A5-BBA43E795AEB}"/>
              </a:ext>
            </a:extLst>
          </p:cNvPr>
          <p:cNvSpPr txBox="1"/>
          <p:nvPr/>
        </p:nvSpPr>
        <p:spPr>
          <a:xfrm>
            <a:off x="577332" y="328773"/>
            <a:ext cx="423611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C000"/>
                </a:solidFill>
                <a:latin typeface="Georgia" panose="02040502050405020303" pitchFamily="18" charset="0"/>
              </a:rPr>
              <a:t>6</a:t>
            </a:r>
            <a:r>
              <a:rPr lang="en-US" sz="3600" i="1" baseline="30000" dirty="0">
                <a:solidFill>
                  <a:srgbClr val="FFC000"/>
                </a:solidFill>
                <a:latin typeface="Georgia" panose="02040502050405020303" pitchFamily="18" charset="0"/>
              </a:rPr>
              <a:t>th</a:t>
            </a:r>
            <a:r>
              <a:rPr lang="en-US" sz="3600" i="1" dirty="0">
                <a:solidFill>
                  <a:srgbClr val="FFC000"/>
                </a:solidFill>
                <a:latin typeface="Georgia" panose="02040502050405020303" pitchFamily="18" charset="0"/>
              </a:rPr>
              <a:t> Grade HW Club</a:t>
            </a:r>
          </a:p>
          <a:p>
            <a:endParaRPr lang="en-US" sz="2800" dirty="0">
              <a:latin typeface="Georgia" panose="02040502050405020303" pitchFamily="18" charset="0"/>
            </a:endParaRPr>
          </a:p>
          <a:p>
            <a:endParaRPr lang="en-US" sz="2800" dirty="0">
              <a:latin typeface="Georgia" panose="02040502050405020303" pitchFamily="18" charset="0"/>
            </a:endParaRPr>
          </a:p>
          <a:p>
            <a:r>
              <a:rPr lang="en-US" sz="2800" dirty="0">
                <a:latin typeface="Georgia" panose="02040502050405020303" pitchFamily="18" charset="0"/>
              </a:rPr>
              <a:t>The 6</a:t>
            </a:r>
            <a:r>
              <a:rPr lang="en-US" sz="2800" baseline="30000" dirty="0">
                <a:latin typeface="Georgia" panose="02040502050405020303" pitchFamily="18" charset="0"/>
              </a:rPr>
              <a:t>th</a:t>
            </a:r>
            <a:r>
              <a:rPr lang="en-US" sz="2800" dirty="0">
                <a:latin typeface="Georgia" panose="02040502050405020303" pitchFamily="18" charset="0"/>
              </a:rPr>
              <a:t> Grade HW Club will be held on Tuesday, September 16, 2025, in RM #103 with Mrs. Johns.</a:t>
            </a:r>
          </a:p>
          <a:p>
            <a:endParaRPr lang="en-US" sz="2800" dirty="0">
              <a:latin typeface="Georgia" panose="02040502050405020303" pitchFamily="18" charset="0"/>
            </a:endParaRPr>
          </a:p>
          <a:p>
            <a:r>
              <a:rPr lang="en-US" sz="2800" b="1" dirty="0">
                <a:latin typeface="Georgia" panose="02040502050405020303" pitchFamily="18" charset="0"/>
              </a:rPr>
              <a:t>All 6</a:t>
            </a:r>
            <a:r>
              <a:rPr lang="en-US" sz="2800" b="1" baseline="30000" dirty="0">
                <a:latin typeface="Georgia" panose="02040502050405020303" pitchFamily="18" charset="0"/>
              </a:rPr>
              <a:t>th</a:t>
            </a:r>
            <a:r>
              <a:rPr lang="en-US" sz="2800" b="1" dirty="0">
                <a:latin typeface="Georgia" panose="02040502050405020303" pitchFamily="18" charset="0"/>
              </a:rPr>
              <a:t> Grade Students are Welcome!</a:t>
            </a:r>
          </a:p>
        </p:txBody>
      </p:sp>
    </p:spTree>
    <p:extLst>
      <p:ext uri="{BB962C8B-B14F-4D97-AF65-F5344CB8AC3E}">
        <p14:creationId xmlns:p14="http://schemas.microsoft.com/office/powerpoint/2010/main" val="1919833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967">
        <p15:prstTrans prst="fracture"/>
      </p:transition>
    </mc:Choice>
    <mc:Fallback xmlns="">
      <p:transition spd="slow" advTm="7967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99286-D7CA-852C-2D85-B2E7CFFBF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470" y="229715"/>
            <a:ext cx="9692640" cy="859115"/>
          </a:xfrm>
        </p:spPr>
        <p:txBody>
          <a:bodyPr>
            <a:normAutofit/>
          </a:bodyPr>
          <a:lstStyle/>
          <a:p>
            <a:pPr algn="ctr"/>
            <a:r>
              <a:rPr lang="en-US" i="1" dirty="0">
                <a:solidFill>
                  <a:srgbClr val="FFC000"/>
                </a:solidFill>
              </a:rPr>
              <a:t>CRMS Drama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A17E2-C701-3BE9-E7AD-DFB21546B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40" y="1522608"/>
            <a:ext cx="4401509" cy="4246562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>
                <a:latin typeface="Georgia" panose="02040502050405020303" pitchFamily="18" charset="0"/>
              </a:rPr>
              <a:t>A reminder that if you are auditioning for the Fall musical, you </a:t>
            </a:r>
            <a:r>
              <a:rPr lang="en-US" sz="4400" b="1" dirty="0">
                <a:latin typeface="Georgia" panose="02040502050405020303" pitchFamily="18" charset="0"/>
              </a:rPr>
              <a:t>MUST</a:t>
            </a:r>
            <a:r>
              <a:rPr lang="en-US" sz="4400" dirty="0">
                <a:latin typeface="Georgia" panose="02040502050405020303" pitchFamily="18" charset="0"/>
              </a:rPr>
              <a:t> sign up for an audition slot at the door to the left of the stage. </a:t>
            </a:r>
          </a:p>
          <a:p>
            <a:r>
              <a:rPr lang="en-US" sz="4400" dirty="0">
                <a:latin typeface="Georgia" panose="02040502050405020303" pitchFamily="18" charset="0"/>
              </a:rPr>
              <a:t>You </a:t>
            </a:r>
            <a:r>
              <a:rPr lang="en-US" sz="4400" b="1" dirty="0">
                <a:latin typeface="Georgia" panose="02040502050405020303" pitchFamily="18" charset="0"/>
              </a:rPr>
              <a:t>MUST </a:t>
            </a:r>
            <a:r>
              <a:rPr lang="en-US" sz="4400" dirty="0">
                <a:latin typeface="Georgia" panose="02040502050405020303" pitchFamily="18" charset="0"/>
              </a:rPr>
              <a:t>also sign and return the Drama Club audition Permission Form and Drama Club Code of Conduct at your audition, or you will </a:t>
            </a:r>
            <a:r>
              <a:rPr lang="en-US" sz="4400" b="1" dirty="0">
                <a:latin typeface="Georgia" panose="02040502050405020303" pitchFamily="18" charset="0"/>
              </a:rPr>
              <a:t>NOT</a:t>
            </a:r>
            <a:r>
              <a:rPr lang="en-US" sz="4400" dirty="0">
                <a:latin typeface="Georgia" panose="02040502050405020303" pitchFamily="18" charset="0"/>
              </a:rPr>
              <a:t> be allowed to audition.  </a:t>
            </a:r>
          </a:p>
          <a:p>
            <a:r>
              <a:rPr lang="en-US" sz="4400" i="1" u="sng" dirty="0">
                <a:latin typeface="Georgia" panose="02040502050405020303" pitchFamily="18" charset="0"/>
              </a:rPr>
              <a:t>Remember, auditions are until 5 pm, and you must be picked up at the rear of the building.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lack and white image of a couple of masks&#10;&#10;AI-generated content may be incorrect.">
            <a:extLst>
              <a:ext uri="{FF2B5EF4-FFF2-40B4-BE49-F238E27FC236}">
                <a16:creationId xmlns:a16="http://schemas.microsoft.com/office/drawing/2014/main" id="{F22E851D-CC51-C66E-0471-BADD87BE8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87775" y="1919955"/>
            <a:ext cx="4807287" cy="36054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6222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396">
        <p14:flip dir="r"/>
      </p:transition>
    </mc:Choice>
    <mc:Fallback xmlns="">
      <p:transition spd="slow" advTm="7396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CD0FF873-0D97-4AE7-A97E-53991037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D41348C-5443-6AE5-2B2F-15CEC10A3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0667" y="743427"/>
            <a:ext cx="9548706" cy="537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32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702">
        <p:blinds dir="vert"/>
      </p:transition>
    </mc:Choice>
    <mc:Fallback xmlns="">
      <p:transition spd="slow" advTm="6702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4CA23-1AAE-4E83-97AF-D5648E6D1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488" y="640080"/>
            <a:ext cx="5594008" cy="1325562"/>
          </a:xfrm>
        </p:spPr>
        <p:txBody>
          <a:bodyPr>
            <a:noAutofit/>
          </a:bodyPr>
          <a:lstStyle/>
          <a:p>
            <a:pPr algn="ctr"/>
            <a:r>
              <a:rPr lang="en-US" sz="3600" i="1" dirty="0">
                <a:solidFill>
                  <a:srgbClr val="FFC000"/>
                </a:solidFill>
                <a:latin typeface="Georgia" panose="02040502050405020303" pitchFamily="18" charset="0"/>
              </a:rPr>
              <a:t>CRMS: 6</a:t>
            </a:r>
            <a:r>
              <a:rPr lang="en-US" sz="3600" i="1" baseline="30000" dirty="0">
                <a:solidFill>
                  <a:srgbClr val="FFC000"/>
                </a:solidFill>
                <a:latin typeface="Georgia" panose="02040502050405020303" pitchFamily="18" charset="0"/>
              </a:rPr>
              <a:t>th</a:t>
            </a:r>
            <a:r>
              <a:rPr lang="en-US" sz="3600" i="1" dirty="0">
                <a:solidFill>
                  <a:srgbClr val="FFC000"/>
                </a:solidFill>
                <a:latin typeface="Georgia" panose="02040502050405020303" pitchFamily="18" charset="0"/>
              </a:rPr>
              <a:t> and 7</a:t>
            </a:r>
            <a:r>
              <a:rPr lang="en-US" sz="3600" i="1" baseline="30000" dirty="0">
                <a:solidFill>
                  <a:srgbClr val="FFC000"/>
                </a:solidFill>
                <a:latin typeface="Georgia" panose="02040502050405020303" pitchFamily="18" charset="0"/>
              </a:rPr>
              <a:t>th</a:t>
            </a:r>
            <a:r>
              <a:rPr lang="en-US" sz="3600" i="1" dirty="0">
                <a:solidFill>
                  <a:srgbClr val="FFC000"/>
                </a:solidFill>
                <a:latin typeface="Georgia" panose="02040502050405020303" pitchFamily="18" charset="0"/>
              </a:rPr>
              <a:t> Grade</a:t>
            </a:r>
            <a:br>
              <a:rPr lang="en-US" sz="3600" i="1" dirty="0">
                <a:solidFill>
                  <a:srgbClr val="FFC000"/>
                </a:solidFill>
                <a:latin typeface="Georgia" panose="02040502050405020303" pitchFamily="18" charset="0"/>
              </a:rPr>
            </a:br>
            <a:r>
              <a:rPr lang="en-US" sz="3600" i="1" dirty="0">
                <a:solidFill>
                  <a:srgbClr val="FFC000"/>
                </a:solidFill>
                <a:latin typeface="Georgia" panose="02040502050405020303" pitchFamily="18" charset="0"/>
              </a:rPr>
              <a:t>Class Council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67D982-25C5-4CC2-AA64-276BE3B2C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0D168-F724-A49F-5B0B-D71611071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488" y="2301555"/>
            <a:ext cx="5753033" cy="38785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The 6th and 7th grade Class Council will have their first meeting on </a:t>
            </a:r>
            <a:r>
              <a:rPr lang="en-US" sz="2400" b="1" u="sng" dirty="0">
                <a:latin typeface="Georgia" panose="02040502050405020303" pitchFamily="18" charset="0"/>
              </a:rPr>
              <a:t>Tuesday, September 30th, 2025, after school in Room 108. </a:t>
            </a:r>
          </a:p>
          <a:p>
            <a:r>
              <a:rPr lang="en-US" sz="2400" dirty="0">
                <a:latin typeface="Georgia" panose="02040502050405020303" pitchFamily="18" charset="0"/>
              </a:rPr>
              <a:t>All 6th and 7</a:t>
            </a:r>
            <a:r>
              <a:rPr lang="en-US" sz="2400" baseline="30000" dirty="0">
                <a:latin typeface="Georgia" panose="02040502050405020303" pitchFamily="18" charset="0"/>
              </a:rPr>
              <a:t>th</a:t>
            </a:r>
            <a:r>
              <a:rPr lang="en-US" sz="2400" dirty="0">
                <a:latin typeface="Georgia" panose="02040502050405020303" pitchFamily="18" charset="0"/>
              </a:rPr>
              <a:t>-grade students are encouraged to attend and help plan this year's events.    </a:t>
            </a:r>
          </a:p>
          <a:p>
            <a:r>
              <a:rPr lang="en-US" sz="2400" dirty="0">
                <a:latin typeface="Georgia" panose="02040502050405020303" pitchFamily="18" charset="0"/>
              </a:rPr>
              <a:t>Please see Mrs. </a:t>
            </a:r>
            <a:r>
              <a:rPr lang="en-US" sz="2400" dirty="0" err="1">
                <a:latin typeface="Georgia" panose="02040502050405020303" pitchFamily="18" charset="0"/>
              </a:rPr>
              <a:t>Ianaole</a:t>
            </a:r>
            <a:r>
              <a:rPr lang="en-US" sz="2400" dirty="0">
                <a:latin typeface="Georgia" panose="02040502050405020303" pitchFamily="18" charset="0"/>
              </a:rPr>
              <a:t>, the Grade 6   Advisor in Room 108, or Mrs. Standard, the Grade 7 Advisor in Room 220, for any questions.              </a:t>
            </a:r>
          </a:p>
        </p:txBody>
      </p:sp>
      <p:pic>
        <p:nvPicPr>
          <p:cNvPr id="5" name="Picture 4" descr="A clipboard with a pencil and checklist&#10;&#10;AI-generated content may be incorrect.">
            <a:extLst>
              <a:ext uri="{FF2B5EF4-FFF2-40B4-BE49-F238E27FC236}">
                <a16:creationId xmlns:a16="http://schemas.microsoft.com/office/drawing/2014/main" id="{4EE22B87-C9F8-4EF0-6178-7128730A9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683"/>
          <a:stretch>
            <a:fillRect/>
          </a:stretch>
        </p:blipFill>
        <p:spPr>
          <a:xfrm>
            <a:off x="7069002" y="1205608"/>
            <a:ext cx="3824285" cy="34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0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8"/>
    </mc:Choice>
    <mc:Fallback xmlns="">
      <p:transition spd="slow" advTm="8908"/>
    </mc:Fallback>
  </mc:AlternateContent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3840</TotalTime>
  <Words>461</Words>
  <Application>Microsoft Office PowerPoint</Application>
  <PresentationFormat>Widescreen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Schoolbook</vt:lpstr>
      <vt:lpstr>Georgia</vt:lpstr>
      <vt:lpstr>Wingdings 2</vt:lpstr>
      <vt:lpstr>View</vt:lpstr>
      <vt:lpstr>Chestnut Ridge   Middle School 2025-2026</vt:lpstr>
      <vt:lpstr>Monday, September 15, 2025 CRMS Daily Announcements</vt:lpstr>
      <vt:lpstr>PowerPoint Presentation</vt:lpstr>
      <vt:lpstr>CRMS Dance Team</vt:lpstr>
      <vt:lpstr>CRMS Yearbook Club</vt:lpstr>
      <vt:lpstr>PowerPoint Presentation</vt:lpstr>
      <vt:lpstr>CRMS Drama</vt:lpstr>
      <vt:lpstr>PowerPoint Presentation</vt:lpstr>
      <vt:lpstr>CRMS: 6th and 7th Grade Class Council</vt:lpstr>
      <vt:lpstr>CRMS Yearbooks</vt:lpstr>
      <vt:lpstr>CRMS: Water Bottle Reminder</vt:lpstr>
      <vt:lpstr>The CRMS Pretzel Sale will begin this   Friday and every Friday in Room 121.   Pretzels are $1, and mustard is available. You may purchase a pretzel during your lunch period.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Consiglio</dc:creator>
  <cp:lastModifiedBy>Laura Consiglio</cp:lastModifiedBy>
  <cp:revision>13</cp:revision>
  <dcterms:created xsi:type="dcterms:W3CDTF">2025-09-09T18:02:59Z</dcterms:created>
  <dcterms:modified xsi:type="dcterms:W3CDTF">2025-09-15T11:53:46Z</dcterms:modified>
</cp:coreProperties>
</file>